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4" r:id="rId4"/>
    <p:sldId id="270" r:id="rId5"/>
    <p:sldId id="265" r:id="rId6"/>
    <p:sldId id="266" r:id="rId7"/>
    <p:sldId id="267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63" r:id="rId16"/>
  </p:sldIdLst>
  <p:sldSz cx="18288000" cy="10287000"/>
  <p:notesSz cx="10287000" cy="18288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2Coding ligature" panose="020B0609020101020101" pitchFamily="49" charset="-127"/>
      <p:regular r:id="rId23"/>
      <p:bold r:id="rId24"/>
    </p:embeddedFont>
    <p:embeddedFont>
      <p:font typeface="Noto Sans ExtraBold" panose="020B0902040504020204" pitchFamily="34" charset="0"/>
      <p:bold r:id="rId25"/>
      <p:boldItalic r:id="rId26"/>
    </p:embeddedFont>
    <p:embeddedFont>
      <p:font typeface="Pretendard ExtraBold" panose="02000903000000020004" pitchFamily="2" charset="-127"/>
      <p:bold r:id="rId27"/>
    </p:embeddedFont>
    <p:embeddedFont>
      <p:font typeface="Pretendard Light" panose="02000403000000020004" pitchFamily="2" charset="-127"/>
      <p:regular r:id="rId28"/>
    </p:embeddedFont>
    <p:embeddedFont>
      <p:font typeface="Pretendard Medium" panose="02000603000000020004" pitchFamily="2" charset="-127"/>
      <p:regular r:id="rId29"/>
    </p:embeddedFont>
    <p:embeddedFont>
      <p:font typeface="Pretendard SemiBold" panose="02000703000000020004" pitchFamily="2" charset="-127"/>
      <p:bold r:id="rId30"/>
    </p:embeddedFont>
    <p:embeddedFont>
      <p:font typeface="나눔명조" panose="02020603020101020101" pitchFamily="18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197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138CEDB-04D5-4C5D-AD89-1CBB501270DE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C3FE753-7AC8-4B7F-98A1-DF665EF7C23D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570804-97FE-4746-9B37-B4D6D13FE43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AF5F10F-4D24-4F07-ADD9-6F2B3B6439F0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9DB2643-BBE4-46D6-B8EB-F3FFDA761D0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63DDEE2-6867-4FFF-90BF-42EB9796FF6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45552C3-222B-4577-BC6F-FE49F084594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B73E5B9-828D-4038-9416-2D9B38AF3E0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29C25EC-90D8-4872-AA90-EA08C860465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BB29E35-AE55-4356-9B8D-8F2ECB773471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D241522-1AB8-43A1-9233-C0056061439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EBBC734-C0D2-4F18-81A2-41ED254A3EF6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96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2800">
                <a:solidFill>
                  <a:srgbClr val="2F7BEC"/>
                </a:solidFill>
                <a:latin typeface="Noto Sans ExtraBold" panose="020B0902040504020204" pitchFamily="34" charset="0"/>
                <a:ea typeface="Pretendard ExtraBold" panose="02000903000000020004" pitchFamily="2" charset="-127"/>
                <a:cs typeface="Noto Sans ExtraBold" panose="020B0902040504020204" pitchFamily="34" charset="0"/>
              </a:defRPr>
            </a:lvl1pPr>
          </a:lstStyle>
          <a:p>
            <a:pPr>
              <a:defRPr/>
            </a:pPr>
            <a:fld id="{F7021451-1387-4CA6-816F-3879F97B5CBC}" type="slidenum">
              <a:rPr lang="en-US" smtClean="0">
                <a:ea typeface="Noto Sans ExtraBold" panose="020B0902040504020204" pitchFamily="34" charset="0"/>
              </a:rPr>
              <a:pPr>
                <a:defRPr/>
              </a:pPr>
              <a:t>‹#›</a:t>
            </a:fld>
            <a:endParaRPr lang="en-US" dirty="0">
              <a:ea typeface="Noto Sans ExtraBold" panose="020B09020405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media" Target="../media/media4.wav"/><Relationship Id="rId7" Type="http://schemas.openxmlformats.org/officeDocument/2006/relationships/image" Target="../media/image12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wav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media" Target="../media/media6.wav"/><Relationship Id="rId7" Type="http://schemas.openxmlformats.org/officeDocument/2006/relationships/image" Target="../media/image15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6.wav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4401" y="3377798"/>
            <a:ext cx="11118102" cy="167738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0300" kern="0" dirty="0" err="1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융합캡스톤디자인</a:t>
            </a:r>
            <a:r>
              <a:rPr lang="en-US" altLang="ko-KR" sz="10300" kern="0" dirty="0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954000" y="8294730"/>
            <a:ext cx="4552960" cy="95410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altLang="ko-KR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201721045</a:t>
            </a:r>
            <a:r>
              <a:rPr lang="ko-KR" altLang="en-US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  윤  건</a:t>
            </a:r>
          </a:p>
          <a:p>
            <a:pPr lvl="0" algn="r">
              <a:defRPr/>
            </a:pPr>
            <a:r>
              <a:rPr lang="en-US" altLang="ko-KR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201720920</a:t>
            </a:r>
            <a:r>
              <a:rPr lang="ko-KR" altLang="en-US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  </a:t>
            </a:r>
            <a:r>
              <a:rPr lang="ko-KR" altLang="en-US" sz="2800" dirty="0" err="1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이태균</a:t>
            </a:r>
            <a:endParaRPr lang="ko-KR" altLang="en-US" sz="2800" dirty="0">
              <a:solidFill>
                <a:srgbClr val="595959"/>
              </a:solidFill>
              <a:latin typeface="D2Coding ligature" panose="020B0609020101020101" pitchFamily="49" charset="-127"/>
              <a:ea typeface="D2Coding ligature" panose="020B0609020101020101" pitchFamily="49" charset="-127"/>
              <a:cs typeface="Pretendard" panose="02000503000000020004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600" y="6054793"/>
            <a:ext cx="1234974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본 프로젝트를 진행하는 과정에서 어떤 부정행위도 하지 않았습니다</a:t>
            </a:r>
            <a:r>
              <a:rPr lang="en-US" altLang="ko-KR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0ACA3295-9922-09BA-D66D-B61C54D09780}"/>
              </a:ext>
            </a:extLst>
          </p:cNvPr>
          <p:cNvSpPr txBox="1"/>
          <p:nvPr/>
        </p:nvSpPr>
        <p:spPr>
          <a:xfrm>
            <a:off x="990600" y="5231821"/>
            <a:ext cx="77724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중간점검</a:t>
            </a:r>
          </a:p>
        </p:txBody>
      </p:sp>
      <p:pic>
        <p:nvPicPr>
          <p:cNvPr id="4" name="Object 92">
            <a:extLst>
              <a:ext uri="{FF2B5EF4-FFF2-40B4-BE49-F238E27FC236}">
                <a16:creationId xmlns:a16="http://schemas.microsoft.com/office/drawing/2014/main" id="{8E182008-82D0-2298-64BD-A9DC5F0E3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4"/>
          <a:stretch/>
        </p:blipFill>
        <p:spPr>
          <a:xfrm>
            <a:off x="0" y="4863504"/>
            <a:ext cx="13130785" cy="469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57238-E842-D374-368A-C0C677138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77508"/>
            <a:ext cx="14782799" cy="8017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514C3-1B13-3A88-FFD4-D4C3FE83817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9274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C04BF-4497-25B3-7331-EFB9B175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94332"/>
            <a:ext cx="14782798" cy="8016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54FD9-B028-30ED-6F9B-3290ACE2094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3385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12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8" y="1594331"/>
            <a:ext cx="14782797" cy="8022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8667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35B9BF-2806-E777-1CEE-3A4A12E619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28114" y="2476500"/>
            <a:ext cx="9898311" cy="335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0C09DC-BB48-AA18-DF28-49F7F3A742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8"/>
          <a:stretch/>
        </p:blipFill>
        <p:spPr>
          <a:xfrm>
            <a:off x="2928113" y="5829300"/>
            <a:ext cx="9898311" cy="3352800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B9CA75E8-C97B-A3B8-A77C-04FFD304D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759685" y="3276507"/>
            <a:ext cx="2019393" cy="2019393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73218888-C152-FC89-C3AE-211B4A107B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759684" y="6428891"/>
            <a:ext cx="2019393" cy="2019393"/>
          </a:xfrm>
          <a:prstGeom prst="rect">
            <a:avLst/>
          </a:prstGeom>
        </p:spPr>
      </p:pic>
      <p:sp>
        <p:nvSpPr>
          <p:cNvPr id="4" name="슬라이드 번호 개체 틀 11">
            <a:extLst>
              <a:ext uri="{FF2B5EF4-FFF2-40B4-BE49-F238E27FC236}">
                <a16:creationId xmlns:a16="http://schemas.microsoft.com/office/drawing/2014/main" id="{3BB5481C-2BEF-7515-2A64-DC52D27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50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5407" y="655909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14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5816293"/>
            <a:ext cx="9928993" cy="3365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6D1A2-9344-D3D3-C415-FBA5CC9DC9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2450486"/>
            <a:ext cx="9936707" cy="3365807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77991B74-AC52-57E6-0296-3F8787A94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74079" y="3314700"/>
            <a:ext cx="1905000" cy="1905000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EFA67929-09F5-C27F-4AED-B607D3682B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74079" y="6680507"/>
            <a:ext cx="1905000" cy="1905000"/>
          </a:xfrm>
          <a:prstGeom prst="rect">
            <a:avLst/>
          </a:prstGeom>
        </p:spPr>
      </p:pic>
      <p:sp>
        <p:nvSpPr>
          <p:cNvPr id="2" name="슬라이드 번호 개체 틀 11">
            <a:extLst>
              <a:ext uri="{FF2B5EF4-FFF2-40B4-BE49-F238E27FC236}">
                <a16:creationId xmlns:a16="http://schemas.microsoft.com/office/drawing/2014/main" id="{5AE6192D-CF66-6FDE-8F2D-64B946D5B03A}"/>
              </a:ext>
            </a:extLst>
          </p:cNvPr>
          <p:cNvSpPr txBox="1">
            <a:spLocks/>
          </p:cNvSpPr>
          <p:nvPr/>
        </p:nvSpPr>
        <p:spPr>
          <a:xfrm>
            <a:off x="158496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r" defTabSz="914400" rtl="0" eaLnBrk="1" latinLnBrk="0" hangingPunct="1">
              <a:defRPr sz="2800" kern="1200">
                <a:solidFill>
                  <a:srgbClr val="2F7BE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50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7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608007" y="3329239"/>
            <a:ext cx="10986973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8400" dirty="0">
                <a:solidFill>
                  <a:srgbClr val="FFFFFF"/>
                </a:solidFill>
                <a:latin typeface="Pretendard SemiBold"/>
                <a:cs typeface="Pretendard SemiBold"/>
              </a:rPr>
              <a:t>감사합니다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016793" y="4831080"/>
            <a:ext cx="14169402" cy="469837"/>
            <a:chOff x="2016793" y="4831080"/>
            <a:chExt cx="14169402" cy="4698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016793" y="4831080"/>
              <a:ext cx="14169402" cy="469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44DA37-1166-8856-9B50-CE368DB5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1902540"/>
            <a:ext cx="9892091" cy="19272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7200" dirty="0">
                <a:solidFill>
                  <a:srgbClr val="2274EC"/>
                </a:solidFill>
                <a:latin typeface="Pretendard SemiBold"/>
                <a:cs typeface="Pretendard SemiBold"/>
              </a:rPr>
              <a:t>CONTENTS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1109236" y="5226445"/>
            <a:ext cx="4470429" cy="58225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24476" y="6494502"/>
            <a:ext cx="7145286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24476" y="7734300"/>
            <a:ext cx="5198571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2"/>
          <a:srcRect l="2752" t="2752"/>
          <a:stretch/>
        </p:blipFill>
        <p:spPr>
          <a:xfrm rot="5400000">
            <a:off x="5757585" y="4010703"/>
            <a:ext cx="8478314" cy="4569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1429" y="1357358"/>
            <a:ext cx="533330" cy="545181"/>
            <a:chOff x="1171429" y="1357358"/>
            <a:chExt cx="533330" cy="545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1429" y="1357358"/>
              <a:ext cx="533330" cy="545181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CDD50F-35CE-99CB-F4D3-76DA3812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</a:t>
            </a:fld>
            <a:endParaRPr lang="en-US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28701A5-2BA0-0939-DAFB-C2949F2CE644}"/>
              </a:ext>
            </a:extLst>
          </p:cNvPr>
          <p:cNvSpPr txBox="1"/>
          <p:nvPr/>
        </p:nvSpPr>
        <p:spPr>
          <a:xfrm>
            <a:off x="11139716" y="3986647"/>
            <a:ext cx="4470429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552700"/>
            <a:ext cx="13106400" cy="1141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Ubuntu 22.04 / VS code / Anaconda / Python 3.7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2 / gcc11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: https://github.com/Taelee216/denoise_fpga.git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848444"/>
            <a:ext cx="8763000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프로젝트에서 사용할 라이브러리는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RNNoise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모델이다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이는 입력 샘플 여러 개를 하나로 묶어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단위로 처리한다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추출해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모듈에 입력한다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모듈은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OPUS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코덱의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음역대에 대한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gain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출력한다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 신호에 초당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EQ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커브를 적용하는 것으로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32A95F-FE94-AFB1-32B7-42DFA925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4555017"/>
            <a:ext cx="5575563" cy="5478717"/>
          </a:xfrm>
          <a:prstGeom prst="rect">
            <a:avLst/>
          </a:prstGeom>
        </p:spPr>
      </p:pic>
      <p:sp>
        <p:nvSpPr>
          <p:cNvPr id="4" name="슬라이드 번호 개체 틀 11">
            <a:extLst>
              <a:ext uri="{FF2B5EF4-FFF2-40B4-BE49-F238E27FC236}">
                <a16:creationId xmlns:a16="http://schemas.microsoft.com/office/drawing/2014/main" id="{A7A4BF8F-520E-4710-70F4-5461E86F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44E3A2-6718-922B-0E16-6224851F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354985"/>
            <a:ext cx="10820400" cy="2674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노이즈가 첨부된 음성 신호에서 노이즈가 제거된 깔끔한 음성 신호 추출 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3675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사용해 구한 데이터셋을 모델의 기준으로 통합한다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Anaconda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환경에서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모델을 학습시킨다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학습된 모델로 녹음한 음성 파일의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    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프레임 크기에 맞추어 바이너리로 저장한다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주어진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모듈을 구현하는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시작했다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A3C6B7F-40F2-0F50-7768-4732B63A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4</a:t>
            </a:fld>
            <a:endParaRPr lang="en-US"/>
          </a:p>
        </p:txBody>
      </p:sp>
      <p:pic>
        <p:nvPicPr>
          <p:cNvPr id="21" name="22-1 input">
            <a:hlinkClick r:id="" action="ppaction://media"/>
            <a:extLst>
              <a:ext uri="{FF2B5EF4-FFF2-40B4-BE49-F238E27FC236}">
                <a16:creationId xmlns:a16="http://schemas.microsoft.com/office/drawing/2014/main" id="{C0875598-E83F-E533-66C7-114C67F26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847637" y="5249788"/>
            <a:ext cx="715963" cy="715963"/>
          </a:xfrm>
          <a:prstGeom prst="rect">
            <a:avLst/>
          </a:prstGeom>
        </p:spPr>
      </p:pic>
      <p:pic>
        <p:nvPicPr>
          <p:cNvPr id="23" name="22-1 output">
            <a:hlinkClick r:id="" action="ppaction://media"/>
            <a:extLst>
              <a:ext uri="{FF2B5EF4-FFF2-40B4-BE49-F238E27FC236}">
                <a16:creationId xmlns:a16="http://schemas.microsoft.com/office/drawing/2014/main" id="{1B7D1D44-03CC-D7F4-1D89-E8BC94D9EF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133635" y="5249787"/>
            <a:ext cx="715963" cy="71596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610279-6C51-FF2D-3FDF-5774E039C7E1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93121E-7892-45E4-EEA2-B5C7D1ECDBC0}"/>
              </a:ext>
            </a:extLst>
          </p:cNvPr>
          <p:cNvSpPr txBox="1"/>
          <p:nvPr/>
        </p:nvSpPr>
        <p:spPr>
          <a:xfrm>
            <a:off x="3886200" y="7734300"/>
            <a:ext cx="13182600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모델의 학습으로 음질 개선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실시간성 도입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PESQ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MOS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분석 기법의 도입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8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전자기기, 컴퓨터, 검은색이(가) 표시된 사진&#10;&#10;자동 생성된 설명">
            <a:extLst>
              <a:ext uri="{FF2B5EF4-FFF2-40B4-BE49-F238E27FC236}">
                <a16:creationId xmlns:a16="http://schemas.microsoft.com/office/drawing/2014/main" id="{55225B5C-D93F-84EB-4144-F258905FB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1577508"/>
            <a:ext cx="14973301" cy="84224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1E452-FEAC-AB48-1841-4E48ABFC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2819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2CD8E-D70A-8621-DE62-75179F91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39408"/>
            <a:ext cx="14935200" cy="84010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DF00F-9D81-7D11-C196-8878F2F3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68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27CB808-83E8-C23E-4622-CFABBCF09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577508"/>
            <a:ext cx="14935201" cy="84010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87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설계의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 보드 구현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145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학습이 진행된 노이즈 제거 모델을 얻었다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weights, bias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이식하였다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1BBDBB-D942-C169-7DBA-6BED732A7C5C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A97E-65C7-101D-F3FE-096F4B2ECFBF}"/>
              </a:ext>
            </a:extLst>
          </p:cNvPr>
          <p:cNvSpPr txBox="1"/>
          <p:nvPr/>
        </p:nvSpPr>
        <p:spPr>
          <a:xfrm>
            <a:off x="3886200" y="7734300"/>
            <a:ext cx="13944600" cy="145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입력을 읽어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Xilinx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보드로 넘기고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다시 보드로부터 값을 읽어 컴퓨터에 바이너리로 저장하는 것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Simulation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Synthesis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가능하도록 수정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슬라이드 번호 개체 틀 11">
            <a:extLst>
              <a:ext uri="{FF2B5EF4-FFF2-40B4-BE49-F238E27FC236}">
                <a16:creationId xmlns:a16="http://schemas.microsoft.com/office/drawing/2014/main" id="{A8171322-4EE6-6C2C-9BF1-3A7F971A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4A99B9-2E9C-F8E3-A570-694D7EFE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77508"/>
            <a:ext cx="14782800" cy="801644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778E2-A109-8B18-7088-39ADD5507B65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슬라이드 번호 개체 틀 11">
            <a:extLst>
              <a:ext uri="{FF2B5EF4-FFF2-40B4-BE49-F238E27FC236}">
                <a16:creationId xmlns:a16="http://schemas.microsoft.com/office/drawing/2014/main" id="{DAD9F1E9-EAF9-3F5F-A839-3975DE36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977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372</Words>
  <Application>Microsoft Office PowerPoint</Application>
  <PresentationFormat>사용자 지정</PresentationFormat>
  <Paragraphs>97</Paragraphs>
  <Slides>15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나눔명조</vt:lpstr>
      <vt:lpstr>Pretendard Light</vt:lpstr>
      <vt:lpstr>Noto Sans ExtraBold</vt:lpstr>
      <vt:lpstr>Pretendard SemiBold</vt:lpstr>
      <vt:lpstr>Calibri</vt:lpstr>
      <vt:lpstr>D2Coding ligature</vt:lpstr>
      <vt:lpstr>Pretendard Medium</vt:lpstr>
      <vt:lpstr>Arial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yoon</cp:lastModifiedBy>
  <cp:revision>65</cp:revision>
  <dcterms:created xsi:type="dcterms:W3CDTF">2022-10-13T00:59:47Z</dcterms:created>
  <dcterms:modified xsi:type="dcterms:W3CDTF">2022-10-13T04:31:19Z</dcterms:modified>
  <cp:version/>
</cp:coreProperties>
</file>